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9" r:id="rId3"/>
    <p:sldId id="265" r:id="rId4"/>
    <p:sldId id="264" r:id="rId5"/>
    <p:sldId id="268" r:id="rId6"/>
    <p:sldId id="266" r:id="rId7"/>
    <p:sldId id="267" r:id="rId8"/>
    <p:sldId id="263" r:id="rId9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88" d="100"/>
          <a:sy n="88" d="100"/>
        </p:scale>
        <p:origin x="96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23606-D842-4BFC-B2CE-0559104D7D54}" type="datetimeFigureOut">
              <a:rPr lang="en-AU" smtClean="0"/>
              <a:t>3/07/2023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2AD56-8D6F-4C11-A7A6-02AA1E988D7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2995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67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2006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6571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3176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71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312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325657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B2AD56-8D6F-4C11-A7A6-02AA1E988D7F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2725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DDDAE-CDF1-4778-AA1E-DA2FD3F10BBC}" type="datetime1">
              <a:rPr lang="en-AU" smtClean="0"/>
              <a:t>3/07/2023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85536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5BF5C-D7F3-44D3-AFFE-42669BDB50FA}" type="datetime1">
              <a:rPr lang="en-AU" smtClean="0"/>
              <a:t>3/07/2023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3047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CCCE6-C091-4F3C-97DF-9045C3E1C7BB}" type="datetime1">
              <a:rPr lang="en-AU" smtClean="0"/>
              <a:t>3/07/2023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9227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FA4AE-7594-491C-AD30-0988051527D1}" type="datetime1">
              <a:rPr lang="en-AU" smtClean="0"/>
              <a:t>3/07/2023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8428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CEA11-1E98-49CA-96D5-627DB67B3B52}" type="datetime1">
              <a:rPr lang="en-AU" smtClean="0"/>
              <a:t>3/07/2023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276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08EF-B16A-4F9B-B5E8-20A8C0CE0217}" type="datetime1">
              <a:rPr lang="en-AU" smtClean="0"/>
              <a:t>3/07/2023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1971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368F4-79D4-464B-9B2A-7A8ABED3605F}" type="datetime1">
              <a:rPr lang="en-AU" smtClean="0"/>
              <a:t>3/07/2023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8541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2668-FDF3-4206-A3B0-4E7909F8C96B}" type="datetime1">
              <a:rPr lang="en-AU" smtClean="0"/>
              <a:t>3/07/2023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5956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DF235-ED69-482B-BF73-41181159C8C9}" type="datetime1">
              <a:rPr lang="en-AU" smtClean="0"/>
              <a:t>3/07/2023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8347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F198C-7034-410C-A022-7AB92A01219A}" type="datetime1">
              <a:rPr lang="en-AU" smtClean="0"/>
              <a:t>3/07/2023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0302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B7656-E00F-4E49-8752-58986387913B}" type="datetime1">
              <a:rPr lang="en-AU" smtClean="0"/>
              <a:t>3/07/2023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893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D7621-0782-44FA-A141-1F62C0C35485}" type="datetime1">
              <a:rPr lang="en-AU" smtClean="0"/>
              <a:t>3/07/2023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A3FD6-5CAE-4969-9534-D6FE8E561A6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0242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oleObject" Target="../embeddings/oleObject4.bin"/><Relationship Id="rId18" Type="http://schemas.openxmlformats.org/officeDocument/2006/relationships/image" Target="../media/image14.e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1.bin"/><Relationship Id="rId12" Type="http://schemas.openxmlformats.org/officeDocument/2006/relationships/image" Target="../media/image11.emf"/><Relationship Id="rId17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13.e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png"/><Relationship Id="rId11" Type="http://schemas.openxmlformats.org/officeDocument/2006/relationships/oleObject" Target="../embeddings/oleObject3.bin"/><Relationship Id="rId5" Type="http://schemas.openxmlformats.org/officeDocument/2006/relationships/image" Target="../media/image7.jpeg"/><Relationship Id="rId15" Type="http://schemas.openxmlformats.org/officeDocument/2006/relationships/oleObject" Target="../embeddings/oleObject5.bin"/><Relationship Id="rId10" Type="http://schemas.openxmlformats.org/officeDocument/2006/relationships/image" Target="../media/image10.emf"/><Relationship Id="rId4" Type="http://schemas.openxmlformats.org/officeDocument/2006/relationships/image" Target="../media/image6.png"/><Relationship Id="rId9" Type="http://schemas.openxmlformats.org/officeDocument/2006/relationships/oleObject" Target="../embeddings/oleObject2.bin"/><Relationship Id="rId1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6.png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7.jpe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wisethingz.com/" TargetMode="External"/><Relationship Id="rId3" Type="http://schemas.openxmlformats.org/officeDocument/2006/relationships/image" Target="../media/image21.png"/><Relationship Id="rId7" Type="http://schemas.openxmlformats.org/officeDocument/2006/relationships/hyperlink" Target="https://www.instagram.com/bappa_wt" TargetMode="External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c/wisethingz" TargetMode="External"/><Relationship Id="rId11" Type="http://schemas.openxmlformats.org/officeDocument/2006/relationships/image" Target="../media/image24.png"/><Relationship Id="rId5" Type="http://schemas.openxmlformats.org/officeDocument/2006/relationships/image" Target="../media/image7.jpeg"/><Relationship Id="rId10" Type="http://schemas.openxmlformats.org/officeDocument/2006/relationships/image" Target="../media/image23.png"/><Relationship Id="rId4" Type="http://schemas.openxmlformats.org/officeDocument/2006/relationships/image" Target="../media/image6.png"/><Relationship Id="rId9" Type="http://schemas.openxmlformats.org/officeDocument/2006/relationships/image" Target="../media/image2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emf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7000">
              <a:schemeClr val="accent1">
                <a:lumMod val="5000"/>
                <a:lumOff val="95000"/>
                <a:alpha val="80000"/>
              </a:schemeClr>
            </a:gs>
            <a:gs pos="100000">
              <a:srgbClr val="FFFFFF">
                <a:alpha val="25000"/>
              </a:srgbClr>
            </a:gs>
            <a:gs pos="75000">
              <a:srgbClr val="FFFFFF">
                <a:alpha val="65000"/>
              </a:srgbClr>
            </a:gs>
            <a:gs pos="53000">
              <a:schemeClr val="bg1">
                <a:alpha val="25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/>
          <p:cNvSpPr/>
          <p:nvPr/>
        </p:nvSpPr>
        <p:spPr>
          <a:xfrm>
            <a:off x="-7731" y="-1165"/>
            <a:ext cx="9913731" cy="6859162"/>
          </a:xfrm>
          <a:custGeom>
            <a:avLst/>
            <a:gdLst>
              <a:gd name="connsiteX0" fmla="*/ 4401758 w 9913731"/>
              <a:gd name="connsiteY0" fmla="*/ 0 h 6859162"/>
              <a:gd name="connsiteX1" fmla="*/ 5685549 w 9913731"/>
              <a:gd name="connsiteY1" fmla="*/ 0 h 6859162"/>
              <a:gd name="connsiteX2" fmla="*/ 5685549 w 9913731"/>
              <a:gd name="connsiteY2" fmla="*/ 1165 h 6859162"/>
              <a:gd name="connsiteX3" fmla="*/ 9888800 w 9913731"/>
              <a:gd name="connsiteY3" fmla="*/ 1165 h 6859162"/>
              <a:gd name="connsiteX4" fmla="*/ 9888800 w 9913731"/>
              <a:gd name="connsiteY4" fmla="*/ 69246 h 6859162"/>
              <a:gd name="connsiteX5" fmla="*/ 9913731 w 9913731"/>
              <a:gd name="connsiteY5" fmla="*/ 69246 h 6859162"/>
              <a:gd name="connsiteX6" fmla="*/ 9913731 w 9913731"/>
              <a:gd name="connsiteY6" fmla="*/ 3152940 h 6859162"/>
              <a:gd name="connsiteX7" fmla="*/ 9686572 w 9913731"/>
              <a:gd name="connsiteY7" fmla="*/ 3152940 h 6859162"/>
              <a:gd name="connsiteX8" fmla="*/ 6889981 w 9913731"/>
              <a:gd name="connsiteY8" fmla="*/ 4758114 h 6859162"/>
              <a:gd name="connsiteX9" fmla="*/ 7090278 w 9913731"/>
              <a:gd name="connsiteY9" fmla="*/ 5107079 h 6859162"/>
              <a:gd name="connsiteX10" fmla="*/ 8270076 w 9913731"/>
              <a:gd name="connsiteY10" fmla="*/ 5107079 h 6859162"/>
              <a:gd name="connsiteX11" fmla="*/ 8270076 w 9913731"/>
              <a:gd name="connsiteY11" fmla="*/ 5442625 h 6859162"/>
              <a:gd name="connsiteX12" fmla="*/ 8045436 w 9913731"/>
              <a:gd name="connsiteY12" fmla="*/ 5442625 h 6859162"/>
              <a:gd name="connsiteX13" fmla="*/ 8045436 w 9913731"/>
              <a:gd name="connsiteY13" fmla="*/ 5560291 h 6859162"/>
              <a:gd name="connsiteX14" fmla="*/ 7652141 w 9913731"/>
              <a:gd name="connsiteY14" fmla="*/ 5560291 h 6859162"/>
              <a:gd name="connsiteX15" fmla="*/ 7652141 w 9913731"/>
              <a:gd name="connsiteY15" fmla="*/ 5811231 h 6859162"/>
              <a:gd name="connsiteX16" fmla="*/ 7494359 w 9913731"/>
              <a:gd name="connsiteY16" fmla="*/ 5811231 h 6859162"/>
              <a:gd name="connsiteX17" fmla="*/ 5708311 w 9913731"/>
              <a:gd name="connsiteY17" fmla="*/ 6836379 h 6859162"/>
              <a:gd name="connsiteX18" fmla="*/ 1307173 w 9913731"/>
              <a:gd name="connsiteY18" fmla="*/ 6836379 h 6859162"/>
              <a:gd name="connsiteX19" fmla="*/ 1307173 w 9913731"/>
              <a:gd name="connsiteY19" fmla="*/ 6859162 h 6859162"/>
              <a:gd name="connsiteX20" fmla="*/ 0 w 9913731"/>
              <a:gd name="connsiteY20" fmla="*/ 6859162 h 6859162"/>
              <a:gd name="connsiteX21" fmla="*/ 0 w 9913731"/>
              <a:gd name="connsiteY21" fmla="*/ 3775468 h 6859162"/>
              <a:gd name="connsiteX22" fmla="*/ 227159 w 9913731"/>
              <a:gd name="connsiteY22" fmla="*/ 3775468 h 6859162"/>
              <a:gd name="connsiteX23" fmla="*/ 3023750 w 9913731"/>
              <a:gd name="connsiteY23" fmla="*/ 2170294 h 6859162"/>
              <a:gd name="connsiteX24" fmla="*/ 2823453 w 9913731"/>
              <a:gd name="connsiteY24" fmla="*/ 1821329 h 6859162"/>
              <a:gd name="connsiteX25" fmla="*/ 1643655 w 9913731"/>
              <a:gd name="connsiteY25" fmla="*/ 1821329 h 6859162"/>
              <a:gd name="connsiteX26" fmla="*/ 1643655 w 9913731"/>
              <a:gd name="connsiteY26" fmla="*/ 1485783 h 6859162"/>
              <a:gd name="connsiteX27" fmla="*/ 1868295 w 9913731"/>
              <a:gd name="connsiteY27" fmla="*/ 1485783 h 6859162"/>
              <a:gd name="connsiteX28" fmla="*/ 1868295 w 9913731"/>
              <a:gd name="connsiteY28" fmla="*/ 1368117 h 6859162"/>
              <a:gd name="connsiteX29" fmla="*/ 2261590 w 9913731"/>
              <a:gd name="connsiteY29" fmla="*/ 1368117 h 6859162"/>
              <a:gd name="connsiteX30" fmla="*/ 2261590 w 9913731"/>
              <a:gd name="connsiteY30" fmla="*/ 1117177 h 6859162"/>
              <a:gd name="connsiteX31" fmla="*/ 2419372 w 9913731"/>
              <a:gd name="connsiteY31" fmla="*/ 1117177 h 6859162"/>
              <a:gd name="connsiteX32" fmla="*/ 4228182 w 9913731"/>
              <a:gd name="connsiteY32" fmla="*/ 78965 h 6859162"/>
              <a:gd name="connsiteX33" fmla="*/ 4228182 w 9913731"/>
              <a:gd name="connsiteY33" fmla="*/ 69246 h 6859162"/>
              <a:gd name="connsiteX34" fmla="*/ 4245114 w 9913731"/>
              <a:gd name="connsiteY34" fmla="*/ 69246 h 6859162"/>
              <a:gd name="connsiteX35" fmla="*/ 4331360 w 9913731"/>
              <a:gd name="connsiteY35" fmla="*/ 19743 h 6859162"/>
              <a:gd name="connsiteX36" fmla="*/ 4331360 w 9913731"/>
              <a:gd name="connsiteY36" fmla="*/ 8274 h 6859162"/>
              <a:gd name="connsiteX37" fmla="*/ 4401758 w 9913731"/>
              <a:gd name="connsiteY37" fmla="*/ 8274 h 6859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9913731" h="6859162">
                <a:moveTo>
                  <a:pt x="4401758" y="0"/>
                </a:moveTo>
                <a:lnTo>
                  <a:pt x="5685549" y="0"/>
                </a:lnTo>
                <a:lnTo>
                  <a:pt x="5685549" y="1165"/>
                </a:lnTo>
                <a:lnTo>
                  <a:pt x="9888800" y="1165"/>
                </a:lnTo>
                <a:lnTo>
                  <a:pt x="9888800" y="69246"/>
                </a:lnTo>
                <a:lnTo>
                  <a:pt x="9913731" y="69246"/>
                </a:lnTo>
                <a:lnTo>
                  <a:pt x="9913731" y="3152940"/>
                </a:lnTo>
                <a:lnTo>
                  <a:pt x="9686572" y="3152940"/>
                </a:lnTo>
                <a:lnTo>
                  <a:pt x="6889981" y="4758114"/>
                </a:lnTo>
                <a:lnTo>
                  <a:pt x="7090278" y="5107079"/>
                </a:lnTo>
                <a:lnTo>
                  <a:pt x="8270076" y="5107079"/>
                </a:lnTo>
                <a:lnTo>
                  <a:pt x="8270076" y="5442625"/>
                </a:lnTo>
                <a:lnTo>
                  <a:pt x="8045436" y="5442625"/>
                </a:lnTo>
                <a:lnTo>
                  <a:pt x="8045436" y="5560291"/>
                </a:lnTo>
                <a:lnTo>
                  <a:pt x="7652141" y="5560291"/>
                </a:lnTo>
                <a:lnTo>
                  <a:pt x="7652141" y="5811231"/>
                </a:lnTo>
                <a:lnTo>
                  <a:pt x="7494359" y="5811231"/>
                </a:lnTo>
                <a:lnTo>
                  <a:pt x="5708311" y="6836379"/>
                </a:lnTo>
                <a:lnTo>
                  <a:pt x="1307173" y="6836379"/>
                </a:lnTo>
                <a:lnTo>
                  <a:pt x="1307173" y="6859162"/>
                </a:lnTo>
                <a:lnTo>
                  <a:pt x="0" y="6859162"/>
                </a:lnTo>
                <a:lnTo>
                  <a:pt x="0" y="3775468"/>
                </a:lnTo>
                <a:lnTo>
                  <a:pt x="227159" y="3775468"/>
                </a:lnTo>
                <a:lnTo>
                  <a:pt x="3023750" y="2170294"/>
                </a:lnTo>
                <a:lnTo>
                  <a:pt x="2823453" y="1821329"/>
                </a:lnTo>
                <a:lnTo>
                  <a:pt x="1643655" y="1821329"/>
                </a:lnTo>
                <a:lnTo>
                  <a:pt x="1643655" y="1485783"/>
                </a:lnTo>
                <a:lnTo>
                  <a:pt x="1868295" y="1485783"/>
                </a:lnTo>
                <a:lnTo>
                  <a:pt x="1868295" y="1368117"/>
                </a:lnTo>
                <a:lnTo>
                  <a:pt x="2261590" y="1368117"/>
                </a:lnTo>
                <a:lnTo>
                  <a:pt x="2261590" y="1117177"/>
                </a:lnTo>
                <a:lnTo>
                  <a:pt x="2419372" y="1117177"/>
                </a:lnTo>
                <a:lnTo>
                  <a:pt x="4228182" y="78965"/>
                </a:lnTo>
                <a:lnTo>
                  <a:pt x="4228182" y="69246"/>
                </a:lnTo>
                <a:lnTo>
                  <a:pt x="4245114" y="69246"/>
                </a:lnTo>
                <a:lnTo>
                  <a:pt x="4331360" y="19743"/>
                </a:lnTo>
                <a:lnTo>
                  <a:pt x="4331360" y="8274"/>
                </a:lnTo>
                <a:lnTo>
                  <a:pt x="4401758" y="82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737" y="3244691"/>
            <a:ext cx="4297313" cy="3627596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>
          <a:xfrm rot="10800000">
            <a:off x="5754060" y="2689538"/>
            <a:ext cx="4182750" cy="4182750"/>
          </a:xfrm>
          <a:prstGeom prst="rect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75000">
                <a:srgbClr val="FFFFFF">
                  <a:alpha val="50000"/>
                </a:srgbClr>
              </a:gs>
              <a:gs pos="50000">
                <a:srgbClr val="FFFFFF">
                  <a:alpha val="7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2027" y="6072310"/>
            <a:ext cx="1328716" cy="62854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862551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8103" y="-183"/>
            <a:ext cx="4401757" cy="3777139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-15451" y="-1163"/>
            <a:ext cx="4342664" cy="4342664"/>
          </a:xfrm>
          <a:prstGeom prst="rect">
            <a:avLst/>
          </a:prstGeom>
          <a:gradFill flip="none" rotWithShape="1">
            <a:gsLst>
              <a:gs pos="100000">
                <a:srgbClr val="FFFFFF">
                  <a:alpha val="0"/>
                </a:srgbClr>
              </a:gs>
              <a:gs pos="75000">
                <a:srgbClr val="FFFFFF">
                  <a:alpha val="50000"/>
                </a:srgbClr>
              </a:gs>
              <a:gs pos="50000">
                <a:srgbClr val="FFFFFF">
                  <a:alpha val="7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sp>
        <p:nvSpPr>
          <p:cNvPr id="17" name="Freeform 16"/>
          <p:cNvSpPr/>
          <p:nvPr/>
        </p:nvSpPr>
        <p:spPr>
          <a:xfrm rot="10800000">
            <a:off x="2437090" y="2711147"/>
            <a:ext cx="4048348" cy="3369820"/>
          </a:xfrm>
          <a:custGeom>
            <a:avLst/>
            <a:gdLst>
              <a:gd name="connsiteX0" fmla="*/ 403725 w 4982582"/>
              <a:gd name="connsiteY0" fmla="*/ 4147471 h 4147471"/>
              <a:gd name="connsiteX1" fmla="*/ 0 w 4982582"/>
              <a:gd name="connsiteY1" fmla="*/ 3743747 h 4147471"/>
              <a:gd name="connsiteX2" fmla="*/ 276806 w 4982582"/>
              <a:gd name="connsiteY2" fmla="*/ 3743747 h 4147471"/>
              <a:gd name="connsiteX3" fmla="*/ 276806 w 4982582"/>
              <a:gd name="connsiteY3" fmla="*/ 2908795 h 4147471"/>
              <a:gd name="connsiteX4" fmla="*/ 282433 w 4982582"/>
              <a:gd name="connsiteY4" fmla="*/ 2908795 h 4147471"/>
              <a:gd name="connsiteX5" fmla="*/ 530643 w 4982582"/>
              <a:gd name="connsiteY5" fmla="*/ 2908795 h 4147471"/>
              <a:gd name="connsiteX6" fmla="*/ 1264713 w 4982582"/>
              <a:gd name="connsiteY6" fmla="*/ 2908795 h 4147471"/>
              <a:gd name="connsiteX7" fmla="*/ 1138691 w 4982582"/>
              <a:gd name="connsiteY7" fmla="*/ 2782774 h 4147471"/>
              <a:gd name="connsiteX8" fmla="*/ 1415497 w 4982582"/>
              <a:gd name="connsiteY8" fmla="*/ 2782774 h 4147471"/>
              <a:gd name="connsiteX9" fmla="*/ 1415497 w 4982582"/>
              <a:gd name="connsiteY9" fmla="*/ 1947822 h 4147471"/>
              <a:gd name="connsiteX10" fmla="*/ 1421124 w 4982582"/>
              <a:gd name="connsiteY10" fmla="*/ 1947822 h 4147471"/>
              <a:gd name="connsiteX11" fmla="*/ 1669334 w 4982582"/>
              <a:gd name="connsiteY11" fmla="*/ 1947822 h 4147471"/>
              <a:gd name="connsiteX12" fmla="*/ 2429279 w 4982582"/>
              <a:gd name="connsiteY12" fmla="*/ 1947822 h 4147471"/>
              <a:gd name="connsiteX13" fmla="*/ 2286007 w 4982582"/>
              <a:gd name="connsiteY13" fmla="*/ 1804551 h 4147471"/>
              <a:gd name="connsiteX14" fmla="*/ 2562813 w 4982582"/>
              <a:gd name="connsiteY14" fmla="*/ 1804551 h 4147471"/>
              <a:gd name="connsiteX15" fmla="*/ 2562813 w 4982582"/>
              <a:gd name="connsiteY15" fmla="*/ 969599 h 4147471"/>
              <a:gd name="connsiteX16" fmla="*/ 2568440 w 4982582"/>
              <a:gd name="connsiteY16" fmla="*/ 969599 h 4147471"/>
              <a:gd name="connsiteX17" fmla="*/ 2816650 w 4982582"/>
              <a:gd name="connsiteY17" fmla="*/ 969599 h 4147471"/>
              <a:gd name="connsiteX18" fmla="*/ 3567971 w 4982582"/>
              <a:gd name="connsiteY18" fmla="*/ 969599 h 4147471"/>
              <a:gd name="connsiteX19" fmla="*/ 3433324 w 4982582"/>
              <a:gd name="connsiteY19" fmla="*/ 834952 h 4147471"/>
              <a:gd name="connsiteX20" fmla="*/ 3710130 w 4982582"/>
              <a:gd name="connsiteY20" fmla="*/ 834952 h 4147471"/>
              <a:gd name="connsiteX21" fmla="*/ 3710130 w 4982582"/>
              <a:gd name="connsiteY21" fmla="*/ 0 h 4147471"/>
              <a:gd name="connsiteX22" fmla="*/ 3715757 w 4982582"/>
              <a:gd name="connsiteY22" fmla="*/ 0 h 4147471"/>
              <a:gd name="connsiteX23" fmla="*/ 3963967 w 4982582"/>
              <a:gd name="connsiteY23" fmla="*/ 0 h 4147471"/>
              <a:gd name="connsiteX24" fmla="*/ 4982582 w 4982582"/>
              <a:gd name="connsiteY24" fmla="*/ 0 h 4147471"/>
              <a:gd name="connsiteX25" fmla="*/ 4982582 w 4982582"/>
              <a:gd name="connsiteY25" fmla="*/ 273476 h 4147471"/>
              <a:gd name="connsiteX26" fmla="*/ 3963967 w 4982582"/>
              <a:gd name="connsiteY26" fmla="*/ 273476 h 4147471"/>
              <a:gd name="connsiteX27" fmla="*/ 3963967 w 4982582"/>
              <a:gd name="connsiteY27" fmla="*/ 834952 h 4147471"/>
              <a:gd name="connsiteX28" fmla="*/ 4240773 w 4982582"/>
              <a:gd name="connsiteY28" fmla="*/ 834952 h 4147471"/>
              <a:gd name="connsiteX29" fmla="*/ 3837049 w 4982582"/>
              <a:gd name="connsiteY29" fmla="*/ 1238676 h 4147471"/>
              <a:gd name="connsiteX30" fmla="*/ 3835265 w 4982582"/>
              <a:gd name="connsiteY30" fmla="*/ 1236892 h 4147471"/>
              <a:gd name="connsiteX31" fmla="*/ 3835265 w 4982582"/>
              <a:gd name="connsiteY31" fmla="*/ 1243075 h 4147471"/>
              <a:gd name="connsiteX32" fmla="*/ 2816650 w 4982582"/>
              <a:gd name="connsiteY32" fmla="*/ 1243075 h 4147471"/>
              <a:gd name="connsiteX33" fmla="*/ 2816650 w 4982582"/>
              <a:gd name="connsiteY33" fmla="*/ 1804551 h 4147471"/>
              <a:gd name="connsiteX34" fmla="*/ 3093456 w 4982582"/>
              <a:gd name="connsiteY34" fmla="*/ 1804551 h 4147471"/>
              <a:gd name="connsiteX35" fmla="*/ 2689732 w 4982582"/>
              <a:gd name="connsiteY35" fmla="*/ 2208275 h 4147471"/>
              <a:gd name="connsiteX36" fmla="*/ 2687949 w 4982582"/>
              <a:gd name="connsiteY36" fmla="*/ 2206492 h 4147471"/>
              <a:gd name="connsiteX37" fmla="*/ 2687949 w 4982582"/>
              <a:gd name="connsiteY37" fmla="*/ 2221298 h 4147471"/>
              <a:gd name="connsiteX38" fmla="*/ 1669334 w 4982582"/>
              <a:gd name="connsiteY38" fmla="*/ 2221298 h 4147471"/>
              <a:gd name="connsiteX39" fmla="*/ 1669334 w 4982582"/>
              <a:gd name="connsiteY39" fmla="*/ 2782774 h 4147471"/>
              <a:gd name="connsiteX40" fmla="*/ 1946140 w 4982582"/>
              <a:gd name="connsiteY40" fmla="*/ 2782774 h 4147471"/>
              <a:gd name="connsiteX41" fmla="*/ 1549258 w 4982582"/>
              <a:gd name="connsiteY41" fmla="*/ 3179656 h 4147471"/>
              <a:gd name="connsiteX42" fmla="*/ 1549258 w 4982582"/>
              <a:gd name="connsiteY42" fmla="*/ 3182271 h 4147471"/>
              <a:gd name="connsiteX43" fmla="*/ 1546643 w 4982582"/>
              <a:gd name="connsiteY43" fmla="*/ 3182271 h 4147471"/>
              <a:gd name="connsiteX44" fmla="*/ 1542416 w 4982582"/>
              <a:gd name="connsiteY44" fmla="*/ 3186498 h 4147471"/>
              <a:gd name="connsiteX45" fmla="*/ 1538189 w 4982582"/>
              <a:gd name="connsiteY45" fmla="*/ 3182271 h 4147471"/>
              <a:gd name="connsiteX46" fmla="*/ 530643 w 4982582"/>
              <a:gd name="connsiteY46" fmla="*/ 3182271 h 4147471"/>
              <a:gd name="connsiteX47" fmla="*/ 530643 w 4982582"/>
              <a:gd name="connsiteY47" fmla="*/ 3743747 h 4147471"/>
              <a:gd name="connsiteX48" fmla="*/ 807449 w 4982582"/>
              <a:gd name="connsiteY48" fmla="*/ 3743747 h 4147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982582" h="4147471">
                <a:moveTo>
                  <a:pt x="403725" y="4147471"/>
                </a:moveTo>
                <a:lnTo>
                  <a:pt x="0" y="3743747"/>
                </a:lnTo>
                <a:lnTo>
                  <a:pt x="276806" y="3743747"/>
                </a:lnTo>
                <a:lnTo>
                  <a:pt x="276806" y="2908795"/>
                </a:lnTo>
                <a:lnTo>
                  <a:pt x="282433" y="2908795"/>
                </a:lnTo>
                <a:lnTo>
                  <a:pt x="530643" y="2908795"/>
                </a:lnTo>
                <a:lnTo>
                  <a:pt x="1264713" y="2908795"/>
                </a:lnTo>
                <a:lnTo>
                  <a:pt x="1138691" y="2782774"/>
                </a:lnTo>
                <a:lnTo>
                  <a:pt x="1415497" y="2782774"/>
                </a:lnTo>
                <a:lnTo>
                  <a:pt x="1415497" y="1947822"/>
                </a:lnTo>
                <a:lnTo>
                  <a:pt x="1421124" y="1947822"/>
                </a:lnTo>
                <a:lnTo>
                  <a:pt x="1669334" y="1947822"/>
                </a:lnTo>
                <a:lnTo>
                  <a:pt x="2429279" y="1947822"/>
                </a:lnTo>
                <a:lnTo>
                  <a:pt x="2286007" y="1804551"/>
                </a:lnTo>
                <a:lnTo>
                  <a:pt x="2562813" y="1804551"/>
                </a:lnTo>
                <a:lnTo>
                  <a:pt x="2562813" y="969599"/>
                </a:lnTo>
                <a:lnTo>
                  <a:pt x="2568440" y="969599"/>
                </a:lnTo>
                <a:lnTo>
                  <a:pt x="2816650" y="969599"/>
                </a:lnTo>
                <a:lnTo>
                  <a:pt x="3567971" y="969599"/>
                </a:lnTo>
                <a:lnTo>
                  <a:pt x="3433324" y="834952"/>
                </a:lnTo>
                <a:lnTo>
                  <a:pt x="3710130" y="834952"/>
                </a:lnTo>
                <a:lnTo>
                  <a:pt x="3710130" y="0"/>
                </a:lnTo>
                <a:lnTo>
                  <a:pt x="3715757" y="0"/>
                </a:lnTo>
                <a:lnTo>
                  <a:pt x="3963967" y="0"/>
                </a:lnTo>
                <a:lnTo>
                  <a:pt x="4982582" y="0"/>
                </a:lnTo>
                <a:lnTo>
                  <a:pt x="4982582" y="273476"/>
                </a:lnTo>
                <a:lnTo>
                  <a:pt x="3963967" y="273476"/>
                </a:lnTo>
                <a:lnTo>
                  <a:pt x="3963967" y="834952"/>
                </a:lnTo>
                <a:lnTo>
                  <a:pt x="4240773" y="834952"/>
                </a:lnTo>
                <a:lnTo>
                  <a:pt x="3837049" y="1238676"/>
                </a:lnTo>
                <a:lnTo>
                  <a:pt x="3835265" y="1236892"/>
                </a:lnTo>
                <a:lnTo>
                  <a:pt x="3835265" y="1243075"/>
                </a:lnTo>
                <a:lnTo>
                  <a:pt x="2816650" y="1243075"/>
                </a:lnTo>
                <a:lnTo>
                  <a:pt x="2816650" y="1804551"/>
                </a:lnTo>
                <a:lnTo>
                  <a:pt x="3093456" y="1804551"/>
                </a:lnTo>
                <a:lnTo>
                  <a:pt x="2689732" y="2208275"/>
                </a:lnTo>
                <a:lnTo>
                  <a:pt x="2687949" y="2206492"/>
                </a:lnTo>
                <a:lnTo>
                  <a:pt x="2687949" y="2221298"/>
                </a:lnTo>
                <a:lnTo>
                  <a:pt x="1669334" y="2221298"/>
                </a:lnTo>
                <a:lnTo>
                  <a:pt x="1669334" y="2782774"/>
                </a:lnTo>
                <a:lnTo>
                  <a:pt x="1946140" y="2782774"/>
                </a:lnTo>
                <a:lnTo>
                  <a:pt x="1549258" y="3179656"/>
                </a:lnTo>
                <a:lnTo>
                  <a:pt x="1549258" y="3182271"/>
                </a:lnTo>
                <a:lnTo>
                  <a:pt x="1546643" y="3182271"/>
                </a:lnTo>
                <a:lnTo>
                  <a:pt x="1542416" y="3186498"/>
                </a:lnTo>
                <a:lnTo>
                  <a:pt x="1538189" y="3182271"/>
                </a:lnTo>
                <a:lnTo>
                  <a:pt x="530643" y="3182271"/>
                </a:lnTo>
                <a:lnTo>
                  <a:pt x="530643" y="3743747"/>
                </a:lnTo>
                <a:lnTo>
                  <a:pt x="807449" y="3743747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sp>
        <p:nvSpPr>
          <p:cNvPr id="24" name="Freeform 23"/>
          <p:cNvSpPr/>
          <p:nvPr/>
        </p:nvSpPr>
        <p:spPr>
          <a:xfrm rot="5400000">
            <a:off x="2546142" y="2223310"/>
            <a:ext cx="3795980" cy="4100214"/>
          </a:xfrm>
          <a:custGeom>
            <a:avLst/>
            <a:gdLst>
              <a:gd name="connsiteX0" fmla="*/ 0 w 4890029"/>
              <a:gd name="connsiteY0" fmla="*/ 277966 h 5280682"/>
              <a:gd name="connsiteX1" fmla="*/ 0 w 4890029"/>
              <a:gd name="connsiteY1" fmla="*/ 0 h 5280682"/>
              <a:gd name="connsiteX2" fmla="*/ 4890029 w 4890029"/>
              <a:gd name="connsiteY2" fmla="*/ 0 h 5280682"/>
              <a:gd name="connsiteX3" fmla="*/ 4890029 w 4890029"/>
              <a:gd name="connsiteY3" fmla="*/ 5280682 h 5280682"/>
              <a:gd name="connsiteX4" fmla="*/ 3403873 w 4890029"/>
              <a:gd name="connsiteY4" fmla="*/ 5280682 h 5280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90029" h="5280682">
                <a:moveTo>
                  <a:pt x="0" y="277966"/>
                </a:moveTo>
                <a:lnTo>
                  <a:pt x="0" y="0"/>
                </a:lnTo>
                <a:lnTo>
                  <a:pt x="4890029" y="0"/>
                </a:lnTo>
                <a:lnTo>
                  <a:pt x="4890029" y="5280682"/>
                </a:lnTo>
                <a:lnTo>
                  <a:pt x="3403873" y="5280682"/>
                </a:lnTo>
                <a:close/>
              </a:path>
            </a:pathLst>
          </a:custGeom>
          <a:gradFill flip="none" rotWithShape="1">
            <a:gsLst>
              <a:gs pos="100000">
                <a:srgbClr val="FFFFFF">
                  <a:alpha val="0"/>
                </a:srgbClr>
              </a:gs>
              <a:gs pos="5000">
                <a:srgbClr val="FFFFFF"/>
              </a:gs>
              <a:gs pos="64000">
                <a:srgbClr val="FFFFFF">
                  <a:alpha val="50000"/>
                </a:srgbClr>
              </a:gs>
              <a:gs pos="29000">
                <a:srgbClr val="FFFFFF">
                  <a:alpha val="7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463" dirty="0">
              <a:latin typeface="Oxygen" panose="02000503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51039" y="1414754"/>
            <a:ext cx="1707266" cy="11060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C00000"/>
                </a:solidFill>
                <a:latin typeface="Oxygen" panose="02000503000000000000" pitchFamily="2" charset="0"/>
              </a:rPr>
              <a:t>Make India </a:t>
            </a:r>
            <a:endParaRPr lang="en-US" sz="1600" b="1" dirty="0" smtClean="0">
              <a:solidFill>
                <a:srgbClr val="C00000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1600" b="1" dirty="0" smtClean="0">
                <a:solidFill>
                  <a:srgbClr val="C00000"/>
                </a:solidFill>
                <a:latin typeface="Oxygen" panose="02000503000000000000" pitchFamily="2" charset="0"/>
              </a:rPr>
              <a:t>an </a:t>
            </a:r>
            <a:r>
              <a:rPr lang="en-US" sz="1600" b="1" dirty="0">
                <a:solidFill>
                  <a:srgbClr val="C00000"/>
                </a:solidFill>
                <a:latin typeface="Oxygen" panose="02000503000000000000" pitchFamily="2" charset="0"/>
              </a:rPr>
              <a:t>AI </a:t>
            </a:r>
          </a:p>
          <a:p>
            <a:pPr algn="ctr"/>
            <a:r>
              <a:rPr lang="en-US" sz="1600" b="1" dirty="0">
                <a:solidFill>
                  <a:srgbClr val="C00000"/>
                </a:solidFill>
                <a:latin typeface="Oxygen" panose="02000503000000000000" pitchFamily="2" charset="0"/>
              </a:rPr>
              <a:t>Super Power</a:t>
            </a:r>
            <a:endParaRPr lang="en-AU" sz="16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59232" y="3402983"/>
            <a:ext cx="1168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IoT, Robotics</a:t>
            </a:r>
          </a:p>
          <a:p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&amp; AI Study</a:t>
            </a:r>
            <a:endParaRPr lang="en-AU" sz="12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20110" y="4620613"/>
            <a:ext cx="101444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US" sz="1050" b="1" dirty="0">
                <a:solidFill>
                  <a:srgbClr val="C00000"/>
                </a:solidFill>
                <a:latin typeface="Oxygen" panose="02000503000000000000" pitchFamily="2" charset="0"/>
              </a:rPr>
              <a:t>IT</a:t>
            </a:r>
          </a:p>
          <a:p>
            <a:r>
              <a:rPr lang="en-US" sz="1050" b="1" dirty="0">
                <a:solidFill>
                  <a:srgbClr val="C00000"/>
                </a:solidFill>
                <a:latin typeface="Oxygen" panose="02000503000000000000" pitchFamily="2" charset="0"/>
              </a:rPr>
              <a:t>Competency</a:t>
            </a:r>
            <a:endParaRPr lang="en-AU" sz="105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571610" y="5480592"/>
            <a:ext cx="817020" cy="354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53" b="1" dirty="0">
                <a:solidFill>
                  <a:srgbClr val="C00000"/>
                </a:solidFill>
                <a:latin typeface="Oxygen" panose="02000503000000000000" pitchFamily="2" charset="0"/>
              </a:rPr>
              <a:t>Scientific</a:t>
            </a:r>
          </a:p>
          <a:p>
            <a:r>
              <a:rPr lang="en-US" sz="853" b="1" dirty="0">
                <a:solidFill>
                  <a:srgbClr val="C00000"/>
                </a:solidFill>
                <a:latin typeface="Oxygen" panose="02000503000000000000" pitchFamily="2" charset="0"/>
              </a:rPr>
              <a:t>Knowledge</a:t>
            </a:r>
            <a:endParaRPr lang="en-AU" sz="853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85438" y="3961440"/>
            <a:ext cx="29848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 </a:t>
            </a:r>
            <a:r>
              <a:rPr lang="en-US" sz="1200" b="1" dirty="0" smtClean="0">
                <a:solidFill>
                  <a:srgbClr val="C00000"/>
                </a:solidFill>
                <a:latin typeface="Oxygen" panose="02000503000000000000" pitchFamily="2" charset="0"/>
              </a:rPr>
              <a:t>  nodiam, Education that enlightens!</a:t>
            </a:r>
          </a:p>
          <a:p>
            <a:pPr marL="232172" indent="-232172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dirty="0" smtClean="0">
                <a:solidFill>
                  <a:srgbClr val="C00000"/>
                </a:solidFill>
                <a:latin typeface="Oxygen" panose="02000503000000000000" pitchFamily="2" charset="0"/>
              </a:rPr>
              <a:t>Dependable </a:t>
            </a:r>
            <a:r>
              <a:rPr lang="en-US" sz="1200" dirty="0">
                <a:solidFill>
                  <a:srgbClr val="C00000"/>
                </a:solidFill>
                <a:latin typeface="Oxygen" panose="02000503000000000000" pitchFamily="2" charset="0"/>
              </a:rPr>
              <a:t>C</a:t>
            </a:r>
            <a:r>
              <a:rPr lang="en-US" sz="1200" dirty="0" smtClean="0">
                <a:solidFill>
                  <a:srgbClr val="C00000"/>
                </a:solidFill>
                <a:latin typeface="Oxygen" panose="02000503000000000000" pitchFamily="2" charset="0"/>
              </a:rPr>
              <a:t>ompetency </a:t>
            </a:r>
            <a:r>
              <a:rPr lang="en-US" sz="1200" dirty="0">
                <a:solidFill>
                  <a:srgbClr val="C00000"/>
                </a:solidFill>
                <a:latin typeface="Oxygen" panose="02000503000000000000" pitchFamily="2" charset="0"/>
              </a:rPr>
              <a:t>P</a:t>
            </a:r>
            <a:r>
              <a:rPr lang="en-US" sz="1200" dirty="0" smtClean="0">
                <a:solidFill>
                  <a:srgbClr val="C00000"/>
                </a:solidFill>
                <a:latin typeface="Oxygen" panose="02000503000000000000" pitchFamily="2" charset="0"/>
              </a:rPr>
              <a:t>artners</a:t>
            </a:r>
          </a:p>
          <a:p>
            <a:pPr marL="232172" indent="-232172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rgbClr val="C00000"/>
                </a:solidFill>
                <a:latin typeface="Oxygen" panose="02000503000000000000" pitchFamily="2" charset="0"/>
              </a:rPr>
              <a:t>Expert Industry Veterans</a:t>
            </a:r>
          </a:p>
          <a:p>
            <a:pPr marL="232172" indent="-232172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dirty="0" smtClean="0">
                <a:solidFill>
                  <a:srgbClr val="C00000"/>
                </a:solidFill>
                <a:latin typeface="Oxygen" panose="02000503000000000000" pitchFamily="2" charset="0"/>
              </a:rPr>
              <a:t>Lucid &amp; Practical</a:t>
            </a:r>
            <a:endParaRPr lang="en-AU" sz="1200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72782" y="1293006"/>
            <a:ext cx="3003129" cy="1684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cap="small" dirty="0" smtClean="0">
                <a:solidFill>
                  <a:srgbClr val="C00000"/>
                </a:solidFill>
                <a:latin typeface="Oxygen" panose="02000503000000000000" pitchFamily="2" charset="0"/>
              </a:rPr>
              <a:t>AI </a:t>
            </a: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&amp; Robotics</a:t>
            </a:r>
          </a:p>
          <a:p>
            <a:pPr algn="ctr">
              <a:lnSpc>
                <a:spcPct val="150000"/>
              </a:lnSpc>
            </a:pP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Mentoring for ICSE Class IX &amp; X</a:t>
            </a:r>
          </a:p>
        </p:txBody>
      </p:sp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629" y="238611"/>
            <a:ext cx="813748" cy="688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32-Point Star 5"/>
          <p:cNvSpPr/>
          <p:nvPr/>
        </p:nvSpPr>
        <p:spPr>
          <a:xfrm>
            <a:off x="4765104" y="583947"/>
            <a:ext cx="2792877" cy="2462837"/>
          </a:xfrm>
          <a:prstGeom prst="star32">
            <a:avLst/>
          </a:prstGeom>
          <a:noFill/>
          <a:ln w="857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Freeform 43"/>
          <p:cNvSpPr/>
          <p:nvPr/>
        </p:nvSpPr>
        <p:spPr>
          <a:xfrm>
            <a:off x="3394678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45" name="Freeform 44"/>
          <p:cNvSpPr/>
          <p:nvPr/>
        </p:nvSpPr>
        <p:spPr>
          <a:xfrm>
            <a:off x="6488910" y="4123452"/>
            <a:ext cx="192220" cy="19222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42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51" y="1351733"/>
            <a:ext cx="3212457" cy="321516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fld id="{385A3FD6-5CAE-4969-9534-D6FE8E561A66}" type="slidenum">
              <a:rPr lang="en-AU" smtClean="0"/>
              <a:pPr algn="l"/>
              <a:t>2</a:t>
            </a:fld>
            <a:r>
              <a:rPr lang="en-AU" dirty="0" smtClean="0"/>
              <a:t> of 8</a:t>
            </a:r>
            <a:endParaRPr lang="en-AU" dirty="0"/>
          </a:p>
        </p:txBody>
      </p:sp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 Brave New World</a:t>
            </a:r>
            <a:endParaRPr lang="en-US" sz="16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01848" y="1318378"/>
            <a:ext cx="3297898" cy="3286667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70000">
                <a:srgbClr val="FFFFFF"/>
              </a:gs>
              <a:gs pos="62000">
                <a:schemeClr val="bg1">
                  <a:alpha val="3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4802537" y="709203"/>
            <a:ext cx="4705991" cy="5542071"/>
            <a:chOff x="4802537" y="709203"/>
            <a:chExt cx="4705991" cy="5542071"/>
          </a:xfrm>
        </p:grpSpPr>
        <p:sp>
          <p:nvSpPr>
            <p:cNvPr id="3" name="Rectangle 2"/>
            <p:cNvSpPr/>
            <p:nvPr/>
          </p:nvSpPr>
          <p:spPr>
            <a:xfrm>
              <a:off x="4802537" y="709203"/>
              <a:ext cx="4705991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Mundane Professions to Phase Out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Basic office jobs: Accountants</a:t>
              </a:r>
              <a:r>
                <a:rPr lang="en-A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, clerks, </a:t>
              </a: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tellers, junior lawyers</a:t>
              </a:r>
              <a:endParaRPr lang="en-AU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Junior software &amp; web dev, </a:t>
              </a: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BPOs, </a:t>
              </a:r>
              <a:r>
                <a:rPr lang="en-A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</a:t>
              </a: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elemarketing &amp; data entry</a:t>
              </a:r>
              <a:endParaRPr lang="en-AU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Basic content writers, proofreaders &amp; </a:t>
              </a:r>
              <a:r>
                <a:rPr lang="en-AU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graphic </a:t>
              </a: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designers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Farming, security, factory workers &amp; assembly line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AU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Packagers,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drivers, warehousing workers, delivery workers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802537" y="2648194"/>
              <a:ext cx="470599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Experts </a:t>
              </a:r>
              <a:r>
                <a:rPr lang="en-US" sz="12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To </a:t>
              </a:r>
              <a:r>
                <a:rPr 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Need More AI Skills</a:t>
              </a:r>
              <a:endPara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Healthcare: Doctors, surgeons, therapists, technicians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Teachers &amp; educationists</a:t>
              </a: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Scientists &amp; researchers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Software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developers,  trade's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people, technicians &amp;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artists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Corporate strategists, social workers &amp; lawyers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4802537" y="4589281"/>
              <a:ext cx="4383150" cy="166199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2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Creative &amp; Innovative Professions To Be In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 </a:t>
              </a: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Artificial intelligence &amp; Machine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learning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engineers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Data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engineers &amp; data scientists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IoT specialists &amp; robotics engineers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0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Senior software engineers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</p:txBody>
        </p:sp>
      </p:grpSp>
      <p:sp>
        <p:nvSpPr>
          <p:cNvPr id="16" name="Rectangle 15"/>
          <p:cNvSpPr/>
          <p:nvPr/>
        </p:nvSpPr>
        <p:spPr>
          <a:xfrm>
            <a:off x="778651" y="4907640"/>
            <a:ext cx="333625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sz="12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A.I. – more profound </a:t>
            </a:r>
            <a:r>
              <a:rPr lang="en-US" sz="12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than fire or </a:t>
            </a:r>
            <a:r>
              <a:rPr lang="en-US" sz="12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electricity!</a:t>
            </a:r>
          </a:p>
          <a:p>
            <a:pPr algn="r"/>
            <a:r>
              <a:rPr 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- Sundar Pichai, Alphabet C.E.O.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424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fld id="{385A3FD6-5CAE-4969-9534-D6FE8E561A66}" type="slidenum">
              <a:rPr lang="en-AU" smtClean="0"/>
              <a:pPr algn="l"/>
              <a:t>3</a:t>
            </a:fld>
            <a:r>
              <a:rPr lang="en-AU" dirty="0" smtClean="0"/>
              <a:t> of 8</a:t>
            </a:r>
            <a:endParaRPr lang="en-AU" dirty="0"/>
          </a:p>
        </p:txBody>
      </p:sp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nodiam’s Professional Competencies</a:t>
            </a:r>
            <a:endParaRPr lang="en-US" sz="16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00535" y="2326839"/>
            <a:ext cx="529912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Our 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globally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industry leading coaches 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are specialists in: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teaching of CICSE Robotics &amp; AI syllabus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Python computing skills &amp; all relevant libraries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Data Science, AI, Analytics &amp; Data Visualization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Computer Vision &amp; NLP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IoT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&amp;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Cyber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Security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Hands-on labs &amp;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project-based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mentoring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Support beyond syllabus &amp; instil knack for career excelling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Impart awareness of ethical considerations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Accurate skill assessment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of 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tudents in the above areas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06837" y="816442"/>
            <a:ext cx="8062561" cy="1153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nodiam’s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mission is to mentor school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children into leading edge technologies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because children’s appreciation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for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technology today, will make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India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the leader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of tomorrow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 We are pleased to join hands with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elite schools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like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Loreto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, Elliot St. in this journey.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46" y="2326839"/>
            <a:ext cx="2807240" cy="280724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60849" y="2326839"/>
            <a:ext cx="2807240" cy="2807240"/>
          </a:xfrm>
          <a:prstGeom prst="rect">
            <a:avLst/>
          </a:prstGeom>
          <a:gradFill>
            <a:gsLst>
              <a:gs pos="0">
                <a:srgbClr val="FFFFFF">
                  <a:alpha val="50000"/>
                </a:srgbClr>
              </a:gs>
              <a:gs pos="70000">
                <a:srgbClr val="FFFFFF"/>
              </a:gs>
              <a:gs pos="62000">
                <a:schemeClr val="bg1">
                  <a:alpha val="3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Freeform 10"/>
          <p:cNvSpPr/>
          <p:nvPr/>
        </p:nvSpPr>
        <p:spPr>
          <a:xfrm>
            <a:off x="1203174" y="912326"/>
            <a:ext cx="255845" cy="255845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3109325" y="214241"/>
            <a:ext cx="232586" cy="232586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914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 &amp; Python Faculty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421" y="1011288"/>
            <a:ext cx="1869772" cy="1867492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3112903"/>
              </p:ext>
            </p:extLst>
          </p:nvPr>
        </p:nvGraphicFramePr>
        <p:xfrm>
          <a:off x="686505" y="4494755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4" name="Acrobat Document" r:id="rId7" imgW="6035040" imgH="4663156" progId="Acrobat.Document.DC">
                  <p:embed/>
                </p:oleObj>
              </mc:Choice>
              <mc:Fallback>
                <p:oleObj name="Acrobat Document" r:id="rId7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6505" y="4494755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9136819"/>
              </p:ext>
            </p:extLst>
          </p:nvPr>
        </p:nvGraphicFramePr>
        <p:xfrm>
          <a:off x="2075541" y="4508749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5" name="Acrobat Document" r:id="rId9" imgW="6035040" imgH="4663156" progId="Acrobat.Document.DC">
                  <p:embed/>
                </p:oleObj>
              </mc:Choice>
              <mc:Fallback>
                <p:oleObj name="Acrobat Document" r:id="rId9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75541" y="4508749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5944636"/>
              </p:ext>
            </p:extLst>
          </p:nvPr>
        </p:nvGraphicFramePr>
        <p:xfrm>
          <a:off x="3473304" y="4531369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6" name="Acrobat Document" r:id="rId11" imgW="6035040" imgH="4663156" progId="Acrobat.Document.DC">
                  <p:embed/>
                </p:oleObj>
              </mc:Choice>
              <mc:Fallback>
                <p:oleObj name="Acrobat Document" r:id="rId11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473304" y="4531369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9903347"/>
              </p:ext>
            </p:extLst>
          </p:nvPr>
        </p:nvGraphicFramePr>
        <p:xfrm>
          <a:off x="4884410" y="4547657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7" name="Acrobat Document" r:id="rId13" imgW="6035040" imgH="4663156" progId="Acrobat.Document.DC">
                  <p:embed/>
                </p:oleObj>
              </mc:Choice>
              <mc:Fallback>
                <p:oleObj name="Acrobat Document" r:id="rId13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84410" y="4547657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8963169"/>
              </p:ext>
            </p:extLst>
          </p:nvPr>
        </p:nvGraphicFramePr>
        <p:xfrm>
          <a:off x="6292348" y="4561651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" name="Acrobat Document" r:id="rId15" imgW="6035040" imgH="4663156" progId="Acrobat.Document.DC">
                  <p:embed/>
                </p:oleObj>
              </mc:Choice>
              <mc:Fallback>
                <p:oleObj name="Acrobat Document" r:id="rId15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292348" y="4561651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1340707"/>
              </p:ext>
            </p:extLst>
          </p:nvPr>
        </p:nvGraphicFramePr>
        <p:xfrm>
          <a:off x="7710554" y="4583698"/>
          <a:ext cx="2115467" cy="163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9" name="Acrobat Document" r:id="rId17" imgW="6035040" imgH="4663156" progId="Acrobat.Document.DC">
                  <p:embed/>
                </p:oleObj>
              </mc:Choice>
              <mc:Fallback>
                <p:oleObj name="Acrobat Document" r:id="rId17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710554" y="4583698"/>
                        <a:ext cx="2115467" cy="163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970750" y="823381"/>
            <a:ext cx="2061114" cy="2061580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TextBox 15"/>
          <p:cNvSpPr txBox="1"/>
          <p:nvPr/>
        </p:nvSpPr>
        <p:spPr>
          <a:xfrm>
            <a:off x="1004103" y="2877674"/>
            <a:ext cx="2331087" cy="9925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Anirban Chakrabarty, C.E.O.</a:t>
            </a:r>
            <a:endParaRPr lang="en-AU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lvl="0">
              <a:spcAft>
                <a:spcPts val="600"/>
              </a:spcAft>
            </a:pPr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B.E</a:t>
            </a:r>
            <a:r>
              <a:rPr lang="en-AU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.(Electronics), M.B.A. (Finance)</a:t>
            </a:r>
          </a:p>
          <a:p>
            <a:pPr lvl="0">
              <a:spcAft>
                <a:spcPts val="600"/>
              </a:spcAft>
            </a:pPr>
            <a:r>
              <a:rPr lang="en-AU" sz="1050" b="1" u="sng" dirty="0" smtClean="0">
                <a:solidFill>
                  <a:srgbClr val="002060"/>
                </a:solidFill>
                <a:latin typeface="Oxygen" panose="02000503000000000000" pitchFamily="2" charset="0"/>
              </a:rPr>
              <a:t>anirban@anodiam.com</a:t>
            </a:r>
            <a:endParaRPr lang="en-AU" sz="1050" b="1" u="sng" dirty="0">
              <a:solidFill>
                <a:srgbClr val="002060"/>
              </a:solidFill>
              <a:latin typeface="Oxygen" panose="02000503000000000000" pitchFamily="2" charset="0"/>
            </a:endParaRPr>
          </a:p>
          <a:p>
            <a:pPr lvl="0"/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+</a:t>
            </a:r>
            <a:r>
              <a:rPr lang="en-AU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91 9073 </a:t>
            </a:r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700094 / </a:t>
            </a:r>
            <a:r>
              <a:rPr lang="en-AU" sz="1050" b="1" dirty="0" smtClean="0">
                <a:solidFill>
                  <a:schemeClr val="bg1">
                    <a:lumMod val="65000"/>
                  </a:schemeClr>
                </a:solidFill>
                <a:latin typeface="Oxygen" panose="02000503000000000000" pitchFamily="2" charset="0"/>
              </a:rPr>
              <a:t>+</a:t>
            </a:r>
            <a:r>
              <a:rPr lang="en-AU" sz="1050" b="1" dirty="0">
                <a:solidFill>
                  <a:schemeClr val="bg1">
                    <a:lumMod val="65000"/>
                  </a:schemeClr>
                </a:solidFill>
                <a:latin typeface="Oxygen" panose="02000503000000000000" pitchFamily="2" charset="0"/>
              </a:rPr>
              <a:t>61 470 142 </a:t>
            </a:r>
            <a:r>
              <a:rPr lang="en-AU" sz="1050" b="1" dirty="0" smtClean="0">
                <a:solidFill>
                  <a:schemeClr val="bg1">
                    <a:lumMod val="65000"/>
                  </a:schemeClr>
                </a:solidFill>
                <a:latin typeface="Oxygen" panose="02000503000000000000" pitchFamily="2" charset="0"/>
              </a:rPr>
              <a:t>229</a:t>
            </a:r>
            <a:endParaRPr lang="en-AU" sz="1050" b="1" dirty="0">
              <a:solidFill>
                <a:schemeClr val="bg1">
                  <a:lumMod val="65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959525" y="823381"/>
            <a:ext cx="5702059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Empathetic, Dynamic, &amp; Supportive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24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years of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blue-chip experience</a:t>
            </a: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Corporate trainer &amp; excellent communications</a:t>
            </a: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Dynamo of energy, dependable &amp; trusted for the job!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                                  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		            </a:t>
            </a:r>
            <a:r>
              <a:rPr 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–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Vish Coosa, Morgan </a:t>
            </a:r>
            <a:r>
              <a:rPr 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Stanley,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U.S.A</a:t>
            </a:r>
            <a:r>
              <a:rPr 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</a:t>
            </a:r>
          </a:p>
          <a:p>
            <a:pPr marL="171450" indent="-171450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Thorough Knowledge, Can Make Difficult Concepts in AI Seem Lucid</a:t>
            </a:r>
            <a:endParaRPr lang="en-US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Worked on multiple Corporate AI projects globally</a:t>
            </a: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Elementary thinker, visualizes subject matter through clutter &amp; noise</a:t>
            </a:r>
            <a:endParaRPr lang="en-IN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Improved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accuracy of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 models singlehandedly up to 99.8%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Super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brain, the best guy to take care of </a:t>
            </a:r>
            <a:r>
              <a:rPr lang="en-US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all our AI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implementation!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		                  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                                     </a:t>
            </a: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– </a:t>
            </a:r>
            <a:r>
              <a:rPr lang="en-US" sz="1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Government Client</a:t>
            </a:r>
            <a:endParaRPr lang="en-IN" sz="10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r>
              <a:rPr lang="en-AU" dirty="0"/>
              <a:t>4</a:t>
            </a:r>
            <a:r>
              <a:rPr lang="en-AU" dirty="0" smtClean="0"/>
              <a:t> of 8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30306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6500434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The      nodiam Advantage – Python, Data Science &amp; AI</a:t>
            </a:r>
            <a:endParaRPr lang="en-US" sz="16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10873" y="5572646"/>
            <a:ext cx="40486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Visual demonstration of how AI actually works internally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08181" y="3548061"/>
            <a:ext cx="440217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Relatable</a:t>
            </a:r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concepts: simplified &amp; delightful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Empathetic &amp; supportive teaching style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Step-by-step, holistic approach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De-clutter the thoughts &amp; inspire to seek further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545440" y="1271023"/>
            <a:ext cx="412651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</a:t>
            </a: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isualize the DATA &amp; SCIENCE of data science/AI: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Stimulates interest in otherwise dry subject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Triggers innovation through imagination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omprehensive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training resources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2056" name="Picture 8" descr="File:2011 Census India population density map, states and union  territories.svg - Wikimedia Common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086" y="995538"/>
            <a:ext cx="1846430" cy="2033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Artificial Neural Network | NVIDIA Develope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812" y="3447508"/>
            <a:ext cx="4614786" cy="2185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02176" y="1907268"/>
            <a:ext cx="1770986" cy="1129272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1955870" y="986593"/>
            <a:ext cx="1760422" cy="1149814"/>
          </a:xfrm>
          <a:prstGeom prst="rightArrow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IN" sz="1050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050" dirty="0" smtClean="0">
                <a:solidFill>
                  <a:schemeClr val="bg1"/>
                </a:solidFill>
                <a:latin typeface="Oxygen" panose="02000503000000000000" pitchFamily="2" charset="0"/>
              </a:rPr>
              <a:t>Visualization </a:t>
            </a:r>
            <a:r>
              <a:rPr lang="en-IN" sz="1050" dirty="0">
                <a:solidFill>
                  <a:schemeClr val="bg1"/>
                </a:solidFill>
                <a:latin typeface="Oxygen" panose="02000503000000000000" pitchFamily="2" charset="0"/>
              </a:rPr>
              <a:t>is </a:t>
            </a:r>
            <a:r>
              <a:rPr lang="en-IN" sz="1050" dirty="0" smtClean="0">
                <a:solidFill>
                  <a:schemeClr val="bg1"/>
                </a:solidFill>
                <a:latin typeface="Oxygen" panose="02000503000000000000" pitchFamily="2" charset="0"/>
              </a:rPr>
              <a:t>key</a:t>
            </a:r>
            <a:endParaRPr lang="en-US" sz="1050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753" y="1284970"/>
            <a:ext cx="619856" cy="293219"/>
          </a:xfrm>
          <a:prstGeom prst="rect">
            <a:avLst/>
          </a:prstGeom>
        </p:spPr>
      </p:pic>
      <p:pic>
        <p:nvPicPr>
          <p:cNvPr id="2054" name="Picture 6" descr="AREA, POPULATION AND POPULATION DENSITY OF STATES OF INDIA | Download Table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689" y="939655"/>
            <a:ext cx="1456181" cy="2129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390692" y="215339"/>
            <a:ext cx="232586" cy="232586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r>
              <a:rPr lang="en-AU" dirty="0"/>
              <a:t>5</a:t>
            </a:r>
            <a:r>
              <a:rPr lang="en-AU" dirty="0" smtClean="0"/>
              <a:t> of 8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4551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888" y="3981146"/>
            <a:ext cx="2412123" cy="241212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 &amp; IoT Faculty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21404" y="2742423"/>
            <a:ext cx="3569754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Bappaditya </a:t>
            </a: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Debsingha</a:t>
            </a: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, IoT Prod Manager</a:t>
            </a:r>
            <a:endParaRPr lang="en-AU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lvl="0"/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B.E.(J.U., Mechanical), </a:t>
            </a:r>
            <a:r>
              <a:rPr lang="en-AU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M.B.A</a:t>
            </a:r>
            <a:r>
              <a:rPr lang="en-AU" sz="105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.(XLRI)</a:t>
            </a:r>
          </a:p>
          <a:p>
            <a:r>
              <a:rPr lang="en-IN" sz="1050" u="sng" dirty="0" smtClean="0">
                <a:latin typeface="Oxygen" panose="02000503000000000000" pitchFamily="2" charset="0"/>
                <a:hlinkClick r:id="rId6"/>
              </a:rPr>
              <a:t>https</a:t>
            </a:r>
            <a:r>
              <a:rPr lang="en-IN" sz="1050" u="sng" dirty="0">
                <a:latin typeface="Oxygen" panose="02000503000000000000" pitchFamily="2" charset="0"/>
                <a:hlinkClick r:id="rId6"/>
              </a:rPr>
              <a:t>://www.youtube.com/c/wisethingz</a:t>
            </a:r>
            <a:endParaRPr lang="en-AU" sz="1050" dirty="0">
              <a:latin typeface="Oxygen" panose="02000503000000000000" pitchFamily="2" charset="0"/>
            </a:endParaRPr>
          </a:p>
          <a:p>
            <a:r>
              <a:rPr lang="en-IN" sz="1050" u="sng" dirty="0">
                <a:latin typeface="Oxygen" panose="02000503000000000000" pitchFamily="2" charset="0"/>
                <a:hlinkClick r:id="rId7"/>
              </a:rPr>
              <a:t>https://www.instagram.com/bappa_wt</a:t>
            </a:r>
            <a:endParaRPr lang="en-AU" sz="1050" dirty="0">
              <a:latin typeface="Oxygen" panose="02000503000000000000" pitchFamily="2" charset="0"/>
            </a:endParaRPr>
          </a:p>
          <a:p>
            <a:r>
              <a:rPr lang="en-IN" sz="1050" u="sng" dirty="0" smtClean="0">
                <a:latin typeface="Oxygen" panose="02000503000000000000" pitchFamily="2" charset="0"/>
                <a:hlinkClick r:id="rId8"/>
              </a:rPr>
              <a:t>www.wisethingz.com</a:t>
            </a:r>
            <a:endParaRPr lang="en-AU" sz="1050" dirty="0">
              <a:latin typeface="Oxygen" panose="02000503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83811" y="910147"/>
            <a:ext cx="572218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nspiring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entor, Innovative &amp; Entrepreneurial</a:t>
            </a: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18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years of global experience</a:t>
            </a: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Trained hundreds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of children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&amp; industry professionals</a:t>
            </a:r>
            <a:endParaRPr lang="en-AU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IoT &amp; Robotics workshops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at 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institutions &amp; corporates</a:t>
            </a:r>
          </a:p>
          <a:p>
            <a:pPr marL="171450" indent="-171450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I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Industry Leading S.M.E</a:t>
            </a: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 in the fields of</a:t>
            </a:r>
            <a:endParaRPr lang="en-AU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Aut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onomous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machines, automation, 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sensors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&amp; IoT driven BI</a:t>
            </a:r>
            <a:endParaRPr lang="en-I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nalytics dashboards,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loud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API gateways, integration to mobile 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apps</a:t>
            </a:r>
            <a:endParaRPr lang="en-IN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17" name="Picture 16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080" y="795753"/>
            <a:ext cx="1714500" cy="192405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424080" y="777661"/>
            <a:ext cx="1714500" cy="1942142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33447" y="3994474"/>
            <a:ext cx="1738441" cy="23854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34954" y="3867873"/>
            <a:ext cx="2298493" cy="255298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7291" y="3903954"/>
            <a:ext cx="1800170" cy="2679247"/>
          </a:xfrm>
          <a:prstGeom prst="rect">
            <a:avLst/>
          </a:prstGeom>
        </p:spPr>
      </p:pic>
      <p:sp>
        <p:nvSpPr>
          <p:cNvPr id="2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r>
              <a:rPr lang="en-AU" dirty="0"/>
              <a:t>6</a:t>
            </a:r>
            <a:r>
              <a:rPr lang="en-AU" dirty="0" smtClean="0"/>
              <a:t> of 8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301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200000"/>
              </a:lnSpc>
              <a:defRPr sz="1600" b="1" cap="small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defRPr>
            </a:lvl1pPr>
          </a:lstStyle>
          <a:p>
            <a:r>
              <a:rPr lang="en-US" dirty="0" smtClean="0"/>
              <a:t>The     nodiam </a:t>
            </a:r>
            <a:r>
              <a:rPr lang="en-US" dirty="0"/>
              <a:t>Advantage – Robotics &amp; IOT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36" y="945317"/>
            <a:ext cx="3163740" cy="19955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044" y="3517720"/>
            <a:ext cx="3426994" cy="243509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047044" y="1412515"/>
            <a:ext cx="38554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At      nodiam, we boast our own: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Development boards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Managed IoT cloud platform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</a:t>
            </a: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omprehensive </a:t>
            </a: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training resources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785929" y="2968583"/>
            <a:ext cx="17195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 Components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192504" y="5881942"/>
            <a:ext cx="18643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Experiments &amp; Projects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00332" y="4030560"/>
            <a:ext cx="41583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We inspire through hands-on projects: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syllabus coverage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Practical &amp; lucid, help conceptualize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Inspire beyond curriculum to excel in career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3433165" y="224813"/>
            <a:ext cx="211442" cy="211442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5618708" y="1501367"/>
            <a:ext cx="192220" cy="19222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</a:t>
            </a:r>
            <a:r>
              <a:rPr lang="en-AU" dirty="0"/>
              <a:t>7</a:t>
            </a:r>
            <a:r>
              <a:rPr lang="en-AU" dirty="0" smtClean="0"/>
              <a:t> of 8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84306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32-Point Star 9"/>
          <p:cNvSpPr/>
          <p:nvPr/>
        </p:nvSpPr>
        <p:spPr>
          <a:xfrm>
            <a:off x="5828488" y="2070147"/>
            <a:ext cx="3549728" cy="1253228"/>
          </a:xfrm>
          <a:prstGeom prst="star32">
            <a:avLst/>
          </a:prstGeom>
          <a:solidFill>
            <a:srgbClr val="FFC000"/>
          </a:solidFill>
          <a:ln w="857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33%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OFF </a:t>
            </a:r>
          </a:p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per batch after 4</a:t>
            </a:r>
            <a:r>
              <a:rPr lang="en-US" sz="1100" b="1" baseline="30000" dirty="0" smtClean="0">
                <a:solidFill>
                  <a:schemeClr val="bg1"/>
                </a:solidFill>
                <a:latin typeface="Oxygen" panose="02000503000000000000" pitchFamily="2" charset="0"/>
              </a:rPr>
              <a:t>th</a:t>
            </a:r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batch</a:t>
            </a:r>
            <a:endParaRPr lang="en-AU"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973" y="6251274"/>
            <a:ext cx="1098112" cy="519455"/>
          </a:xfrm>
          <a:prstGeom prst="rect">
            <a:avLst/>
          </a:prstGeom>
        </p:spPr>
      </p:pic>
      <p:pic>
        <p:nvPicPr>
          <p:cNvPr id="1026" name="Picture 2" descr="Loreto Crest – Loreto College Ballara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1" y="94801"/>
            <a:ext cx="672518" cy="56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2264539" y="0"/>
            <a:ext cx="5565011" cy="507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6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Pricing</a:t>
            </a:r>
            <a:endParaRPr lang="en-US" sz="16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2049" y="1046240"/>
            <a:ext cx="472972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₹5,9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0,000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(approx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. per year per batch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- 30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students ICSE,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IX/X)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Lab Equipment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(provided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at actual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price)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Less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than </a:t>
            </a:r>
            <a:r>
              <a:rPr lang="en-AU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50,000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(approximately) per year per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batch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Analytics &amp; Python Programming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ICSE syllabus comprehensive coverage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AU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₹150</a:t>
            </a:r>
            <a:r>
              <a:rPr lang="en-AU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per student per class,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40 classes/year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AU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₹1,8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0,000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per year per batch of 30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students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40% advance, 30% after every 24 weeks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 &amp; AI including labs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ICSE syllabus comprehensive coverage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₹300</a:t>
            </a:r>
            <a:r>
              <a:rPr lang="en-AU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per student per class,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40 classes/year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AU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₹3,6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0,000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per year per batch of 30 students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40% advance, 30% after every 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24 weeks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2863" y="2054021"/>
            <a:ext cx="1864050" cy="117086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473321" y="1477561"/>
            <a:ext cx="4221027" cy="3970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Bulk </a:t>
            </a:r>
            <a:r>
              <a:rPr lang="en-US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Discounts </a:t>
            </a:r>
            <a:r>
              <a:rPr 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Available Only for Loreto , Elliot St.</a:t>
            </a: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2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0" lvl="1" indent="-34290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All costs are inclusive of GST (0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%)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3" name="32-Point Star 12"/>
          <p:cNvSpPr/>
          <p:nvPr/>
        </p:nvSpPr>
        <p:spPr>
          <a:xfrm>
            <a:off x="5813242" y="3599583"/>
            <a:ext cx="3579138" cy="1253228"/>
          </a:xfrm>
          <a:prstGeom prst="star32">
            <a:avLst/>
          </a:prstGeom>
          <a:solidFill>
            <a:srgbClr val="FFC000"/>
          </a:solidFill>
          <a:ln w="857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Oxygen" panose="02000503000000000000" pitchFamily="2" charset="0"/>
              </a:rPr>
              <a:t>0</a:t>
            </a: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% Rise in 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5 Years</a:t>
            </a:r>
          </a:p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On upfront payment for </a:t>
            </a:r>
          </a:p>
          <a:p>
            <a:pPr algn="ctr"/>
            <a:r>
              <a:rPr lang="en-US" sz="11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2 years</a:t>
            </a:r>
            <a:endParaRPr lang="en-AU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5019" y="6575624"/>
            <a:ext cx="3343275" cy="296664"/>
          </a:xfrm>
        </p:spPr>
        <p:txBody>
          <a:bodyPr/>
          <a:lstStyle/>
          <a:p>
            <a:r>
              <a:rPr lang="en-US" sz="813" b="1" dirty="0" smtClean="0">
                <a:latin typeface="Oxygen" panose="02000503000000000000" pitchFamily="2" charset="0"/>
              </a:rPr>
              <a:t>nodiam </a:t>
            </a:r>
            <a:r>
              <a:rPr lang="en-US" sz="813" b="1" dirty="0">
                <a:latin typeface="Oxygen" panose="02000503000000000000" pitchFamily="2" charset="0"/>
              </a:rPr>
              <a:t>– Private &amp; Confidential – 2023 </a:t>
            </a:r>
            <a:r>
              <a:rPr lang="en-US" sz="813" b="1" dirty="0" smtClean="0">
                <a:latin typeface="Oxygen" panose="02000503000000000000" pitchFamily="2" charset="0"/>
              </a:rPr>
              <a:t>© </a:t>
            </a:r>
            <a:endParaRPr lang="en-AU" sz="813" b="1" dirty="0">
              <a:latin typeface="Oxygen" panose="02000503000000000000" pitchFamily="2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3657146" y="6658414"/>
            <a:ext cx="119353" cy="119353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30" y="6451838"/>
            <a:ext cx="1114844" cy="406161"/>
          </a:xfrm>
        </p:spPr>
        <p:txBody>
          <a:bodyPr/>
          <a:lstStyle/>
          <a:p>
            <a:pPr algn="l"/>
            <a:r>
              <a:rPr lang="en-AU" dirty="0" smtClean="0"/>
              <a:t>Slide# 8 of 8</a:t>
            </a:r>
            <a:endParaRPr lang="en-AU" dirty="0"/>
          </a:p>
        </p:txBody>
      </p:sp>
      <p:sp>
        <p:nvSpPr>
          <p:cNvPr id="19" name="TextBox 18"/>
          <p:cNvSpPr txBox="1"/>
          <p:nvPr/>
        </p:nvSpPr>
        <p:spPr>
          <a:xfrm>
            <a:off x="1953989" y="5382785"/>
            <a:ext cx="55650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3200" b="1" cap="small" dirty="0" smtClean="0">
                <a:solidFill>
                  <a:srgbClr val="FF8C52"/>
                </a:solidFill>
                <a:latin typeface="Oxygen" panose="02000503000000000000" pitchFamily="2" charset="0"/>
              </a:rPr>
              <a:t>Thank You!</a:t>
            </a:r>
            <a:endParaRPr lang="en-US" sz="3200" b="1" cap="small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55607" y="1242204"/>
            <a:ext cx="638355" cy="14664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Rectangle 14"/>
          <p:cNvSpPr/>
          <p:nvPr/>
        </p:nvSpPr>
        <p:spPr>
          <a:xfrm>
            <a:off x="1315635" y="4960557"/>
            <a:ext cx="3109716" cy="5645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Rectangle 19"/>
          <p:cNvSpPr/>
          <p:nvPr/>
        </p:nvSpPr>
        <p:spPr>
          <a:xfrm>
            <a:off x="1315634" y="3857891"/>
            <a:ext cx="3109717" cy="55309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293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4030</TotalTime>
  <Words>817</Words>
  <Application>Microsoft Office PowerPoint</Application>
  <PresentationFormat>A4 Paper (210x297 mm)</PresentationFormat>
  <Paragraphs>160</Paragraphs>
  <Slides>8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Oxygen</vt:lpstr>
      <vt:lpstr>Wingdings</vt:lpstr>
      <vt:lpstr>Office Theme</vt:lpstr>
      <vt:lpstr>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205</cp:revision>
  <dcterms:created xsi:type="dcterms:W3CDTF">2023-06-17T16:41:07Z</dcterms:created>
  <dcterms:modified xsi:type="dcterms:W3CDTF">2023-07-03T16:42:13Z</dcterms:modified>
</cp:coreProperties>
</file>